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  <a:srgbClr val="FFFFFF"/>
    <a:srgbClr val="36E200"/>
    <a:srgbClr val="66FF33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60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7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microsoft.com/office/2007/relationships/hdphoto" Target="../media/hdphoto1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24744"/>
            <a:ext cx="7920880" cy="2160240"/>
          </a:xfrm>
          <a:prstGeom prst="roundRect">
            <a:avLst/>
          </a:prstGeom>
          <a:gradFill flip="none" rotWithShape="1">
            <a:gsLst>
              <a:gs pos="39999">
                <a:srgbClr val="85C2FF"/>
              </a:gs>
              <a:gs pos="70000">
                <a:srgbClr val="C4D6EB"/>
              </a:gs>
              <a:gs pos="0">
                <a:srgbClr val="E2E1F3"/>
              </a:gs>
              <a:gs pos="100000">
                <a:srgbClr val="FFEBFA"/>
              </a:gs>
            </a:gsLst>
            <a:lin ang="5400000" scaled="0"/>
            <a:tileRect/>
          </a:gradFill>
          <a:ln w="76200">
            <a:solidFill>
              <a:schemeClr val="bg1"/>
            </a:solidFill>
          </a:ln>
          <a:effectLst>
            <a:glow rad="1016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469851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  <a:cs typeface="Times New Roman" pitchFamily="18" charset="0"/>
              </a:rPr>
              <a:t>Тема урока: Глагол</a:t>
            </a:r>
            <a:endParaRPr lang="ru-RU" sz="60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FF"/>
                </a:glo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4507" y="4005064"/>
            <a:ext cx="5276414" cy="2664296"/>
          </a:xfrm>
          <a:effectLst>
            <a:glow rad="101600">
              <a:srgbClr val="FFFFFF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l"/>
            <a:r>
              <a:rPr lang="ru-RU" sz="2000" b="1" dirty="0" err="1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Плескач</a:t>
            </a:r>
            <a:r>
              <a:rPr lang="ru-RU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Надежда Витальевна,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учитель Государственного </a:t>
            </a:r>
            <a:endParaRPr lang="en-US" sz="2000" b="1" dirty="0" smtClean="0">
              <a:solidFill>
                <a:schemeClr val="tx1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 </a:t>
            </a:r>
            <a:endParaRPr lang="en-US" sz="2000" b="1" dirty="0" smtClean="0">
              <a:solidFill>
                <a:schemeClr val="tx1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«Средняя школа № 5 г. Волковыска», </a:t>
            </a:r>
            <a:endParaRPr lang="en-US" sz="2000" b="1" dirty="0" smtClean="0">
              <a:solidFill>
                <a:schemeClr val="tx1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учитель высшей</a:t>
            </a:r>
            <a:r>
              <a:rPr lang="en-US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квалификационной категории,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стаж работы – </a:t>
            </a:r>
            <a:r>
              <a:rPr lang="ru-RU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0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9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848872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Х . . р . . </a:t>
            </a:r>
            <a:r>
              <a:rPr lang="ru-RU" sz="5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шо</a:t>
            </a:r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  </a:t>
            </a:r>
            <a:r>
              <a:rPr lang="ru-RU" sz="5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ребятам </a:t>
            </a:r>
          </a:p>
          <a:p>
            <a:pPr marL="0" indent="0">
              <a:buNone/>
            </a:pPr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Ж . . </a:t>
            </a:r>
            <a:r>
              <a:rPr lang="ru-RU" sz="5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ть</a:t>
            </a:r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  в  р . . дном  </a:t>
            </a:r>
            <a:r>
              <a:rPr lang="ru-RU" sz="5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кр</a:t>
            </a:r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 . . ю</a:t>
            </a:r>
            <a:r>
              <a:rPr lang="ru-RU" sz="5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5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Всей </a:t>
            </a:r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 душой  мы  любим 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Impact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Род . . ну  </a:t>
            </a:r>
            <a:r>
              <a:rPr lang="ru-RU" sz="5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св</a:t>
            </a:r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 . . ю</a:t>
            </a:r>
            <a:r>
              <a:rPr lang="ru-RU" sz="5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b="1" i="1" dirty="0" err="1">
                <a:latin typeface="Times New Roman" pitchFamily="18" charset="0"/>
                <a:cs typeface="Times New Roman" pitchFamily="18" charset="0"/>
              </a:rPr>
              <a:t>Познанская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0818" y="908720"/>
            <a:ext cx="5229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о</a:t>
            </a:r>
            <a:endParaRPr lang="ru-RU" sz="5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915397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о</a:t>
            </a:r>
            <a:endParaRPr lang="ru-RU" sz="5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172" y="1753377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и</a:t>
            </a:r>
            <a:endParaRPr lang="ru-RU" sz="5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8367" y="1753377"/>
            <a:ext cx="5229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о</a:t>
            </a:r>
            <a:endParaRPr lang="ru-RU" sz="5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458" y="3429000"/>
            <a:ext cx="5229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о</a:t>
            </a:r>
            <a:endParaRPr lang="ru-RU" sz="5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1753377"/>
            <a:ext cx="5229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а</a:t>
            </a:r>
            <a:endParaRPr lang="ru-RU" sz="5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2911" y="3411883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и</a:t>
            </a:r>
            <a:endParaRPr lang="ru-RU" sz="5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0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90295" y="2319759"/>
            <a:ext cx="2068826" cy="833768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sz="2400" b="1" dirty="0">
                <a:effectLst/>
                <a:latin typeface="Times New Roman"/>
                <a:ea typeface="Times New Roman"/>
                <a:cs typeface="Times New Roman"/>
              </a:rPr>
              <a:t>ГЛАГОЛ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557277" y="1707768"/>
            <a:ext cx="2537294" cy="1556648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b="1" dirty="0">
                <a:effectLst/>
                <a:latin typeface="Times New Roman"/>
                <a:ea typeface="Times New Roman"/>
                <a:cs typeface="Times New Roman"/>
              </a:rPr>
              <a:t>ОБОЗНАЧАЕТ ДЕЙСТВ</a:t>
            </a:r>
            <a:r>
              <a:rPr lang="ru-RU" b="1" dirty="0">
                <a:effectLst/>
                <a:latin typeface="Times New Roman"/>
                <a:ea typeface="Times New Roman"/>
                <a:cs typeface="Times New Roman"/>
              </a:rPr>
              <a:t>И</a:t>
            </a:r>
            <a:r>
              <a:rPr lang="be-BY" b="1" dirty="0">
                <a:effectLst/>
                <a:latin typeface="Times New Roman"/>
                <a:ea typeface="Times New Roman"/>
                <a:cs typeface="Times New Roman"/>
              </a:rPr>
              <a:t>Е ПРЕДМЕТА</a:t>
            </a: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1774518" y="313488"/>
            <a:ext cx="5468373" cy="137838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be-BY" sz="2000" b="1" dirty="0">
                <a:effectLst/>
                <a:latin typeface="Times New Roman"/>
                <a:ea typeface="Times New Roman"/>
                <a:cs typeface="Times New Roman"/>
              </a:rPr>
              <a:t>ОТВЕЧАЕТ НА ВОПРОСЫ: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be-BY" sz="2000" b="1" dirty="0">
                <a:effectLst/>
                <a:latin typeface="Times New Roman"/>
                <a:ea typeface="Times New Roman"/>
                <a:cs typeface="Times New Roman"/>
              </a:rPr>
              <a:t>ЧТО ДЕЛАЕТ? ЧТО СДЕЛАЛ? 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be-BY" sz="2000" b="1" dirty="0">
                <a:effectLst/>
                <a:latin typeface="Times New Roman"/>
                <a:ea typeface="Times New Roman"/>
                <a:cs typeface="Times New Roman"/>
              </a:rPr>
              <a:t>ЧТО БУДЕТ ДЕЛАТЬ?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6027589" y="1630567"/>
            <a:ext cx="2921380" cy="155524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b="1" dirty="0">
                <a:effectLst/>
                <a:latin typeface="Times New Roman"/>
                <a:ea typeface="Times New Roman"/>
                <a:cs typeface="Times New Roman"/>
              </a:rPr>
              <a:t>ЧЛЕН ПРЕДЛОЖЕНИЯ</a:t>
            </a: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5475709" y="3698144"/>
            <a:ext cx="1736145" cy="71165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/>
                <a:ea typeface="Times New Roman"/>
                <a:cs typeface="Times New Roman"/>
              </a:rPr>
              <a:t>СКАЗУЕМОЕ</a:t>
            </a: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7361567" y="3698144"/>
            <a:ext cx="1611996" cy="71165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/>
                <a:ea typeface="Times New Roman"/>
                <a:cs typeface="Times New Roman"/>
              </a:rPr>
              <a:t>?</a:t>
            </a:r>
            <a:endParaRPr lang="ru-RU" sz="28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70083" y="4085551"/>
            <a:ext cx="2068826" cy="77762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/>
                <a:ea typeface="Times New Roman"/>
                <a:cs typeface="Times New Roman"/>
              </a:rPr>
              <a:t>ЧИСЛАМ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2887009" y="4085551"/>
            <a:ext cx="2090164" cy="77762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/>
                <a:ea typeface="Times New Roman"/>
                <a:cs typeface="Times New Roman"/>
              </a:rPr>
              <a:t>ВРЕМЕНАМ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236001" y="5152325"/>
            <a:ext cx="1017674" cy="64567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  <a:cs typeface="Times New Roman"/>
              </a:rPr>
              <a:t>ЕД.Ч.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1306050" y="5152325"/>
            <a:ext cx="1132859" cy="64567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  <a:cs typeface="Times New Roman"/>
              </a:rPr>
              <a:t>МН.Ч.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926757" y="5230929"/>
            <a:ext cx="1175535" cy="64427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  <a:cs typeface="Times New Roman"/>
              </a:rPr>
              <a:t>НАСТ.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2814266" y="5208471"/>
            <a:ext cx="987372" cy="64427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  <a:cs typeface="Times New Roman"/>
              </a:rPr>
              <a:t>ПР.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200506" y="5208471"/>
            <a:ext cx="1186204" cy="64427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>
            <a:glow rad="1397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  <a:cs typeface="Times New Roman"/>
              </a:rPr>
              <a:t>БУД.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8" name="Прямая со стрелкой 17"/>
          <p:cNvCxnSpPr>
            <a:cxnSpLocks noChangeShapeType="1"/>
            <a:endCxn id="11" idx="0"/>
          </p:cNvCxnSpPr>
          <p:nvPr/>
        </p:nvCxnSpPr>
        <p:spPr bwMode="auto">
          <a:xfrm flipH="1">
            <a:off x="1404496" y="3153527"/>
            <a:ext cx="2522261" cy="932024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glow rad="139700">
              <a:srgbClr val="FFFFFF">
                <a:alpha val="40000"/>
              </a:srgb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 flipH="1">
            <a:off x="6120701" y="3153527"/>
            <a:ext cx="904929" cy="510929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glow rad="139700">
              <a:srgbClr val="FFFFFF">
                <a:alpha val="40000"/>
              </a:srgb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 стрелкой 19"/>
          <p:cNvCxnSpPr>
            <a:cxnSpLocks noChangeShapeType="1"/>
          </p:cNvCxnSpPr>
          <p:nvPr/>
        </p:nvCxnSpPr>
        <p:spPr bwMode="auto">
          <a:xfrm>
            <a:off x="7690991" y="3153527"/>
            <a:ext cx="738104" cy="510929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glow rad="139700">
              <a:srgbClr val="FFFFFF">
                <a:alpha val="40000"/>
              </a:srgb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 flipH="1">
            <a:off x="3219690" y="4864576"/>
            <a:ext cx="581948" cy="287748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 стрелкой 21"/>
          <p:cNvCxnSpPr>
            <a:cxnSpLocks noChangeShapeType="1"/>
            <a:endCxn id="15" idx="0"/>
          </p:cNvCxnSpPr>
          <p:nvPr/>
        </p:nvCxnSpPr>
        <p:spPr bwMode="auto">
          <a:xfrm>
            <a:off x="4343819" y="4833697"/>
            <a:ext cx="170706" cy="397233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Прямая со стрелкой 22"/>
          <p:cNvCxnSpPr>
            <a:cxnSpLocks noChangeShapeType="1"/>
            <a:endCxn id="17" idx="0"/>
          </p:cNvCxnSpPr>
          <p:nvPr/>
        </p:nvCxnSpPr>
        <p:spPr bwMode="auto">
          <a:xfrm>
            <a:off x="4732755" y="4863173"/>
            <a:ext cx="1060853" cy="345298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 стрелкой 23"/>
          <p:cNvCxnSpPr>
            <a:cxnSpLocks noChangeShapeType="1"/>
          </p:cNvCxnSpPr>
          <p:nvPr/>
        </p:nvCxnSpPr>
        <p:spPr bwMode="auto">
          <a:xfrm flipH="1">
            <a:off x="724102" y="4864576"/>
            <a:ext cx="581948" cy="210548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Прямая со стрелкой 24"/>
          <p:cNvCxnSpPr>
            <a:cxnSpLocks noChangeShapeType="1"/>
          </p:cNvCxnSpPr>
          <p:nvPr/>
        </p:nvCxnSpPr>
        <p:spPr bwMode="auto">
          <a:xfrm>
            <a:off x="1742511" y="4864576"/>
            <a:ext cx="302613" cy="287748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Прямая со стрелкой 25"/>
          <p:cNvCxnSpPr>
            <a:cxnSpLocks noChangeShapeType="1"/>
          </p:cNvCxnSpPr>
          <p:nvPr/>
        </p:nvCxnSpPr>
        <p:spPr bwMode="auto">
          <a:xfrm flipH="1">
            <a:off x="3094571" y="2620140"/>
            <a:ext cx="395724" cy="1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glow rad="139700">
              <a:srgbClr val="FFFFFF">
                <a:alpha val="40000"/>
              </a:srgb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Прямая со стрелкой 26"/>
          <p:cNvCxnSpPr>
            <a:cxnSpLocks noChangeShapeType="1"/>
          </p:cNvCxnSpPr>
          <p:nvPr/>
        </p:nvCxnSpPr>
        <p:spPr bwMode="auto">
          <a:xfrm>
            <a:off x="5560090" y="2620141"/>
            <a:ext cx="467499" cy="0"/>
          </a:xfrm>
          <a:prstGeom prst="straightConnector1">
            <a:avLst/>
          </a:prstGeom>
          <a:noFill/>
          <a:ln w="25400">
            <a:solidFill>
              <a:schemeClr val="dk1">
                <a:lumMod val="100000"/>
                <a:lumOff val="0"/>
              </a:schemeClr>
            </a:solidFill>
            <a:round/>
            <a:headEnd/>
            <a:tailEnd type="arrow" w="med" len="med"/>
          </a:ln>
          <a:effectLst>
            <a:glow rad="139700">
              <a:srgbClr val="FFFFFF">
                <a:alpha val="40000"/>
              </a:srgb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ямая со стрелкой 27"/>
          <p:cNvCxnSpPr>
            <a:cxnSpLocks noChangeShapeType="1"/>
          </p:cNvCxnSpPr>
          <p:nvPr/>
        </p:nvCxnSpPr>
        <p:spPr bwMode="auto">
          <a:xfrm flipV="1">
            <a:off x="4508705" y="1674080"/>
            <a:ext cx="0" cy="645679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 noChangeShapeType="1"/>
          </p:cNvCxnSpPr>
          <p:nvPr/>
        </p:nvCxnSpPr>
        <p:spPr bwMode="auto">
          <a:xfrm>
            <a:off x="4524707" y="3153526"/>
            <a:ext cx="1" cy="932025"/>
          </a:xfrm>
          <a:prstGeom prst="straightConnector1">
            <a:avLst/>
          </a:prstGeom>
          <a:ln>
            <a:headEnd/>
            <a:tailEnd type="arrow" w="med" len="med"/>
          </a:ln>
          <a:effectLst>
            <a:glow rad="139700">
              <a:srgbClr val="FFFFFF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Багетная рамка 2">
            <a:hlinkClick r:id="rId2" action="ppaction://hlinksldjump"/>
          </p:cNvPr>
          <p:cNvSpPr/>
          <p:nvPr/>
        </p:nvSpPr>
        <p:spPr>
          <a:xfrm>
            <a:off x="7934909" y="6165304"/>
            <a:ext cx="940816" cy="504056"/>
          </a:xfrm>
          <a:prstGeom prst="bevel">
            <a:avLst>
              <a:gd name="adj" fmla="val 22306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4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229600" cy="8549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glow rad="63500">
                    <a:srgbClr val="FFFFFF"/>
                  </a:glow>
                </a:effectLst>
                <a:latin typeface="Impact" pitchFamily="34" charset="0"/>
                <a:cs typeface="Times New Roman" pitchFamily="18" charset="0"/>
              </a:rPr>
              <a:t>музей им. П.И. Багратиона</a:t>
            </a:r>
            <a:endParaRPr lang="ru-RU" sz="3600" dirty="0">
              <a:effectLst>
                <a:glow rad="63500">
                  <a:srgbClr val="FFFFFF"/>
                </a:glow>
              </a:effectLst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4176464" cy="2880320"/>
          </a:xfrm>
          <a:ln w="76200">
            <a:solidFill>
              <a:srgbClr val="FFFF00"/>
            </a:solidFill>
          </a:ln>
        </p:spPr>
      </p:pic>
      <p:pic>
        <p:nvPicPr>
          <p:cNvPr id="10" name="Объект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49" t="16315" r="3697"/>
          <a:stretch/>
        </p:blipFill>
        <p:spPr>
          <a:xfrm>
            <a:off x="107504" y="3285554"/>
            <a:ext cx="4536504" cy="265217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3203"/>
            <a:ext cx="4176464" cy="2654527"/>
          </a:xfrm>
          <a:ln w="76200">
            <a:solidFill>
              <a:srgbClr val="66FF33"/>
            </a:solidFill>
          </a:ln>
        </p:spPr>
      </p:pic>
      <p:sp>
        <p:nvSpPr>
          <p:cNvPr id="8" name="Багетная рамка 7">
            <a:hlinkClick r:id="rId8" action="ppaction://hlinksldjump"/>
          </p:cNvPr>
          <p:cNvSpPr/>
          <p:nvPr/>
        </p:nvSpPr>
        <p:spPr>
          <a:xfrm>
            <a:off x="7934909" y="6165304"/>
            <a:ext cx="940816" cy="504056"/>
          </a:xfrm>
          <a:prstGeom prst="bevel">
            <a:avLst>
              <a:gd name="adj" fmla="val 22306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0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6093296"/>
            <a:ext cx="8229600" cy="621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63500">
                    <a:srgbClr val="FFFFFF"/>
                  </a:glow>
                </a:effectLst>
                <a:latin typeface="Impact" pitchFamily="34" charset="0"/>
                <a:cs typeface="Times New Roman" pitchFamily="18" charset="0"/>
              </a:rPr>
              <a:t>храмы г. Волковыска</a:t>
            </a:r>
            <a:endParaRPr lang="ru-RU" dirty="0">
              <a:effectLst>
                <a:glow rad="63500">
                  <a:srgbClr val="FFFFFF"/>
                </a:glow>
              </a:effectLst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10" name="Объект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8" b="15292"/>
          <a:stretch/>
        </p:blipFill>
        <p:spPr>
          <a:xfrm>
            <a:off x="4860032" y="107504"/>
            <a:ext cx="4045766" cy="2734321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960440" cy="2718607"/>
          </a:xfrm>
          <a:ln w="76200">
            <a:solidFill>
              <a:srgbClr val="66FF33"/>
            </a:solidFill>
          </a:ln>
        </p:spPr>
      </p:pic>
      <p:pic>
        <p:nvPicPr>
          <p:cNvPr id="16" name="Объект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68" b="11769"/>
          <a:stretch/>
        </p:blipFill>
        <p:spPr>
          <a:xfrm>
            <a:off x="1418583" y="3027405"/>
            <a:ext cx="3019528" cy="29998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27405"/>
            <a:ext cx="2664296" cy="300768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61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5"/>
          <p:cNvSpPr>
            <a:spLocks noGrp="1"/>
          </p:cNvSpPr>
          <p:nvPr>
            <p:ph sz="quarter" idx="4"/>
          </p:nvPr>
        </p:nvSpPr>
        <p:spPr>
          <a:xfrm>
            <a:off x="264719" y="2769570"/>
            <a:ext cx="8435281" cy="4184630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800" dirty="0">
                <a:effectLst>
                  <a:glow rad="228600">
                    <a:srgbClr val="FFFFFF"/>
                  </a:glow>
                </a:effectLst>
                <a:latin typeface="Impact" pitchFamily="34" charset="0"/>
                <a:cs typeface="Times New Roman" pitchFamily="18" charset="0"/>
              </a:rPr>
              <a:t>Первый храм в Волковыске собирались возвести  в </a:t>
            </a:r>
            <a:r>
              <a:rPr lang="ru-RU" sz="2800" dirty="0" err="1">
                <a:effectLst>
                  <a:glow rad="228600">
                    <a:srgbClr val="FFFFFF"/>
                  </a:glow>
                </a:effectLst>
                <a:latin typeface="Impact" pitchFamily="34" charset="0"/>
                <a:cs typeface="Times New Roman" pitchFamily="18" charset="0"/>
              </a:rPr>
              <a:t>Замчище</a:t>
            </a:r>
            <a:r>
              <a:rPr lang="ru-RU" sz="2800" dirty="0">
                <a:effectLst>
                  <a:glow rad="228600">
                    <a:srgbClr val="FFFFFF"/>
                  </a:glow>
                </a:effectLst>
                <a:latin typeface="Impact" pitchFamily="34" charset="0"/>
                <a:cs typeface="Times New Roman" pitchFamily="18" charset="0"/>
              </a:rPr>
              <a:t>. Но его не построили, а заложили только фундамент. До нашего времени фундаменты столбов сохранились неодинаково. Сейчас в городе ведётся служба в трёх церквях и двух костёлах. Скоро завершат строительство трёх церквей. Но есть храмы, которые потеряли мы навсегда.</a:t>
            </a:r>
          </a:p>
          <a:p>
            <a:pPr marL="0" indent="0">
              <a:buNone/>
            </a:pPr>
            <a:endParaRPr lang="ru-RU" dirty="0">
              <a:effectLst>
                <a:glow rad="228600">
                  <a:srgbClr val="FFFFFF"/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3997185" cy="2505961"/>
          </a:xfrm>
          <a:prstGeom prst="rect">
            <a:avLst/>
          </a:prstGeom>
          <a:ln w="76200">
            <a:solidFill>
              <a:srgbClr val="00FFFF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236302" y="3130643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пр.вр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4640" y="2605766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пр.вр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2873" y="3130643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пр.вр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652" y="4221088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пр.вр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1023" y="4238914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н.вр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3035" y="4869452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б.вр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204" y="5877272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пр.вр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023013" y="3284984"/>
            <a:ext cx="1752511" cy="76491"/>
            <a:chOff x="5049115" y="3284984"/>
            <a:chExt cx="1700308" cy="76491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049116" y="3284984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049115" y="3361475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5899268" y="3861047"/>
            <a:ext cx="1575274" cy="76491"/>
            <a:chOff x="5049115" y="3284984"/>
            <a:chExt cx="1700308" cy="76491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5049116" y="3284984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049115" y="3361475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323528" y="4995571"/>
            <a:ext cx="1944216" cy="104713"/>
            <a:chOff x="5049115" y="3284984"/>
            <a:chExt cx="1700308" cy="76491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5049116" y="3284984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049115" y="3361475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3707904" y="3861047"/>
            <a:ext cx="1665243" cy="76492"/>
            <a:chOff x="5049115" y="3284984"/>
            <a:chExt cx="1700308" cy="76491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049116" y="3284984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049115" y="3361475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7431331" y="4957325"/>
            <a:ext cx="1194104" cy="76491"/>
            <a:chOff x="5049115" y="3284984"/>
            <a:chExt cx="1700308" cy="76491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5049116" y="3284984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049115" y="3361475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7214298" y="5517232"/>
            <a:ext cx="1390150" cy="76491"/>
            <a:chOff x="5049115" y="3284984"/>
            <a:chExt cx="1700308" cy="76491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5049116" y="3284984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049115" y="3361475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323528" y="6597352"/>
            <a:ext cx="1440160" cy="76491"/>
            <a:chOff x="5049115" y="3284984"/>
            <a:chExt cx="1700308" cy="76491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5049116" y="3284984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049115" y="3361475"/>
              <a:ext cx="1700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rgbClr val="FFFFFF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Багетная рамка 40">
            <a:hlinkClick r:id="rId3" action="ppaction://hlinksldjump"/>
          </p:cNvPr>
          <p:cNvSpPr/>
          <p:nvPr/>
        </p:nvSpPr>
        <p:spPr>
          <a:xfrm>
            <a:off x="7934909" y="6165304"/>
            <a:ext cx="940816" cy="504056"/>
          </a:xfrm>
          <a:prstGeom prst="bevel">
            <a:avLst>
              <a:gd name="adj" fmla="val 2230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4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778"/>
            <a:ext cx="2187023" cy="2914210"/>
          </a:xfrm>
          <a:ln w="76200">
            <a:solidFill>
              <a:srgbClr val="00FFFF"/>
            </a:solidFill>
          </a:ln>
        </p:spPr>
      </p:pic>
      <p:pic>
        <p:nvPicPr>
          <p:cNvPr id="13" name="Объект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62" y="182778"/>
            <a:ext cx="2161935" cy="2886182"/>
          </a:xfrm>
          <a:prstGeom prst="rect">
            <a:avLst/>
          </a:prstGeom>
          <a:ln w="76200">
            <a:solidFill>
              <a:srgbClr val="66FF33"/>
            </a:solidFill>
          </a:ln>
        </p:spPr>
      </p:pic>
      <p:pic>
        <p:nvPicPr>
          <p:cNvPr id="21" name="Объект 20"/>
          <p:cNvPicPr>
            <a:picLocks noGrp="1" noChangeAspect="1"/>
          </p:cNvPicPr>
          <p:nvPr>
            <p:ph sz="quarter" idx="4"/>
          </p:nvPr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65"/>
          <a:stretch/>
        </p:blipFill>
        <p:spPr>
          <a:xfrm>
            <a:off x="6156176" y="182778"/>
            <a:ext cx="2221120" cy="2872839"/>
          </a:xfrm>
          <a:ln w="76200">
            <a:solidFill>
              <a:srgbClr val="FFFF00"/>
            </a:solidFill>
          </a:ln>
        </p:spPr>
      </p:pic>
      <p:pic>
        <p:nvPicPr>
          <p:cNvPr id="22" name="Объект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64"/>
          <a:stretch/>
        </p:blipFill>
        <p:spPr>
          <a:xfrm>
            <a:off x="4399305" y="3861048"/>
            <a:ext cx="3826171" cy="2592288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3" name="Объект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79667"/>
            <a:ext cx="3685116" cy="259228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712207" y="3073444"/>
            <a:ext cx="3359975" cy="82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</a:effectLst>
                <a:latin typeface="Impact" pitchFamily="34" charset="0"/>
                <a:cs typeface="Times New Roman" pitchFamily="18" charset="0"/>
              </a:rPr>
              <a:t>Жить – </a:t>
            </a:r>
            <a:endParaRPr lang="ru-RU" sz="4800" dirty="0">
              <a:solidFill>
                <a:srgbClr val="FF0000"/>
              </a:solidFill>
              <a:effectLst>
                <a:glow rad="63500">
                  <a:srgbClr val="FFFFFF"/>
                </a:glo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1662" y="3065572"/>
            <a:ext cx="462017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700" dirty="0">
                <a:solidFill>
                  <a:srgbClr val="FF0000"/>
                </a:solidFill>
                <a:effectLst>
                  <a:glow rad="63500">
                    <a:srgbClr val="FFFFFF"/>
                  </a:glow>
                </a:effectLst>
                <a:latin typeface="Impact" pitchFamily="34" charset="0"/>
                <a:cs typeface="Times New Roman" pitchFamily="18" charset="0"/>
              </a:rPr>
              <a:t>Родине служить.</a:t>
            </a:r>
          </a:p>
          <a:p>
            <a:endParaRPr lang="ru-RU" dirty="0"/>
          </a:p>
        </p:txBody>
      </p:sp>
      <p:sp>
        <p:nvSpPr>
          <p:cNvPr id="9" name="Багетная рамка 8">
            <a:hlinkClick r:id="rId12" action="ppaction://hlinksldjump"/>
          </p:cNvPr>
          <p:cNvSpPr/>
          <p:nvPr/>
        </p:nvSpPr>
        <p:spPr>
          <a:xfrm>
            <a:off x="8363413" y="6219927"/>
            <a:ext cx="739012" cy="504056"/>
          </a:xfrm>
          <a:prstGeom prst="bevel">
            <a:avLst>
              <a:gd name="adj" fmla="val 22306"/>
            </a:avLst>
          </a:prstGeom>
          <a:blipFill dpi="0"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7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062567" y="4183776"/>
            <a:ext cx="2131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rgbClr val="FFFFFF"/>
                  </a:glow>
                </a:effectLst>
                <a:latin typeface="Impact" pitchFamily="34" charset="0"/>
              </a:rPr>
              <a:t>Остановка "Музей им. П.И. Багратиона"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rgbClr val="FFFFFF"/>
                </a:glow>
              </a:effectLst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9241" y="2420888"/>
            <a:ext cx="230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rgbClr val="FFFFFF"/>
                  </a:glow>
                </a:effectLst>
                <a:latin typeface="Impact" pitchFamily="34" charset="0"/>
              </a:rPr>
              <a:t>Остановка "Танцевальная"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rgbClr val="FFFFFF"/>
                </a:glow>
              </a:effectLst>
              <a:latin typeface="Impact" pitchFamily="34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353762" y="356629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rgbClr val="FFFFFF"/>
                  </a:glow>
                </a:effectLst>
                <a:latin typeface="Impact" pitchFamily="34" charset="0"/>
              </a:rPr>
              <a:t>Остановка "Храмы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rgbClr val="FFFFFF"/>
                  </a:glow>
                </a:effectLst>
                <a:latin typeface="Impact" pitchFamily="34" charset="0"/>
              </a:rPr>
              <a:t>города"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rgbClr val="FFFFFF"/>
                </a:glow>
              </a:effectLst>
              <a:latin typeface="Impact" pitchFamily="34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353762" y="595368"/>
            <a:ext cx="1742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rgbClr val="FFFFFF"/>
                  </a:glow>
                </a:effectLst>
                <a:latin typeface="Impact" pitchFamily="34" charset="0"/>
              </a:rPr>
              <a:t>Остановка "Героическое прошлое"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rgbClr val="FFFFFF"/>
                </a:glow>
              </a:effectLst>
              <a:latin typeface="Impa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565872"/>
            <a:ext cx="1889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rgbClr val="FFFFFF"/>
                  </a:glow>
                </a:effectLst>
                <a:latin typeface="Impact" pitchFamily="34" charset="0"/>
              </a:rPr>
              <a:t>Остановка "Знаменитые земляки"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rgbClr val="FFFFFF"/>
                </a:glow>
              </a:effectLst>
              <a:latin typeface="Impact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455002" y="2606041"/>
            <a:ext cx="1069740" cy="2843289"/>
          </a:xfrm>
          <a:custGeom>
            <a:avLst/>
            <a:gdLst>
              <a:gd name="connsiteX0" fmla="*/ 70263 w 1069740"/>
              <a:gd name="connsiteY0" fmla="*/ 2843289 h 2843289"/>
              <a:gd name="connsiteX1" fmla="*/ 712814 w 1069740"/>
              <a:gd name="connsiteY1" fmla="*/ 2559083 h 2843289"/>
              <a:gd name="connsiteX2" fmla="*/ 1058803 w 1069740"/>
              <a:gd name="connsiteY2" fmla="*/ 1669397 h 2843289"/>
              <a:gd name="connsiteX3" fmla="*/ 898166 w 1069740"/>
              <a:gd name="connsiteY3" fmla="*/ 717927 h 2843289"/>
              <a:gd name="connsiteX4" fmla="*/ 82620 w 1069740"/>
              <a:gd name="connsiteY4" fmla="*/ 63018 h 2843289"/>
              <a:gd name="connsiteX5" fmla="*/ 70263 w 1069740"/>
              <a:gd name="connsiteY5" fmla="*/ 63018 h 284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40" h="2843289">
                <a:moveTo>
                  <a:pt x="70263" y="2843289"/>
                </a:moveTo>
                <a:cubicBezTo>
                  <a:pt x="309160" y="2799010"/>
                  <a:pt x="548057" y="2754732"/>
                  <a:pt x="712814" y="2559083"/>
                </a:cubicBezTo>
                <a:cubicBezTo>
                  <a:pt x="877571" y="2363434"/>
                  <a:pt x="1027911" y="1976256"/>
                  <a:pt x="1058803" y="1669397"/>
                </a:cubicBezTo>
                <a:cubicBezTo>
                  <a:pt x="1089695" y="1362538"/>
                  <a:pt x="1060863" y="985657"/>
                  <a:pt x="898166" y="717927"/>
                </a:cubicBezTo>
                <a:cubicBezTo>
                  <a:pt x="735469" y="450197"/>
                  <a:pt x="220604" y="172169"/>
                  <a:pt x="82620" y="63018"/>
                </a:cubicBezTo>
                <a:cubicBezTo>
                  <a:pt x="-55364" y="-46133"/>
                  <a:pt x="7449" y="8442"/>
                  <a:pt x="70263" y="63018"/>
                </a:cubicBezTo>
              </a:path>
            </a:pathLst>
          </a:custGeom>
          <a:noFill/>
          <a:ln w="152400">
            <a:solidFill>
              <a:schemeClr val="tx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7508311" y="1622970"/>
            <a:ext cx="659489" cy="1052470"/>
            <a:chOff x="2123729" y="4193553"/>
            <a:chExt cx="659489" cy="105247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123729" y="4193553"/>
              <a:ext cx="72008" cy="10524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rId4" action="ppaction://hlinksldjump"/>
            </p:cNvPr>
            <p:cNvSpPr/>
            <p:nvPr/>
          </p:nvSpPr>
          <p:spPr>
            <a:xfrm rot="5400000">
              <a:off x="2283726" y="4131437"/>
              <a:ext cx="422627" cy="576356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олилиния 36"/>
          <p:cNvSpPr/>
          <p:nvPr/>
        </p:nvSpPr>
        <p:spPr>
          <a:xfrm>
            <a:off x="2669059" y="1871295"/>
            <a:ext cx="4794422" cy="760694"/>
          </a:xfrm>
          <a:custGeom>
            <a:avLst/>
            <a:gdLst>
              <a:gd name="connsiteX0" fmla="*/ 4794422 w 4794422"/>
              <a:gd name="connsiteY0" fmla="*/ 760694 h 760694"/>
              <a:gd name="connsiteX1" fmla="*/ 4114800 w 4794422"/>
              <a:gd name="connsiteY1" fmla="*/ 278781 h 760694"/>
              <a:gd name="connsiteX2" fmla="*/ 3707027 w 4794422"/>
              <a:gd name="connsiteY2" fmla="*/ 118143 h 760694"/>
              <a:gd name="connsiteX3" fmla="*/ 3027406 w 4794422"/>
              <a:gd name="connsiteY3" fmla="*/ 6932 h 760694"/>
              <a:gd name="connsiteX4" fmla="*/ 2508422 w 4794422"/>
              <a:gd name="connsiteY4" fmla="*/ 19289 h 760694"/>
              <a:gd name="connsiteX5" fmla="*/ 1902941 w 4794422"/>
              <a:gd name="connsiteY5" fmla="*/ 81073 h 760694"/>
              <a:gd name="connsiteX6" fmla="*/ 1495168 w 4794422"/>
              <a:gd name="connsiteY6" fmla="*/ 192283 h 760694"/>
              <a:gd name="connsiteX7" fmla="*/ 1000898 w 4794422"/>
              <a:gd name="connsiteY7" fmla="*/ 328208 h 760694"/>
              <a:gd name="connsiteX8" fmla="*/ 0 w 4794422"/>
              <a:gd name="connsiteY8" fmla="*/ 748337 h 760694"/>
              <a:gd name="connsiteX9" fmla="*/ 0 w 4794422"/>
              <a:gd name="connsiteY9" fmla="*/ 748337 h 7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4422" h="760694">
                <a:moveTo>
                  <a:pt x="4794422" y="760694"/>
                </a:moveTo>
                <a:cubicBezTo>
                  <a:pt x="4545227" y="573283"/>
                  <a:pt x="4296032" y="385873"/>
                  <a:pt x="4114800" y="278781"/>
                </a:cubicBezTo>
                <a:cubicBezTo>
                  <a:pt x="3933567" y="171689"/>
                  <a:pt x="3888259" y="163451"/>
                  <a:pt x="3707027" y="118143"/>
                </a:cubicBezTo>
                <a:cubicBezTo>
                  <a:pt x="3525795" y="72835"/>
                  <a:pt x="3227173" y="23408"/>
                  <a:pt x="3027406" y="6932"/>
                </a:cubicBezTo>
                <a:cubicBezTo>
                  <a:pt x="2827638" y="-9544"/>
                  <a:pt x="2695833" y="6932"/>
                  <a:pt x="2508422" y="19289"/>
                </a:cubicBezTo>
                <a:cubicBezTo>
                  <a:pt x="2321011" y="31646"/>
                  <a:pt x="2071817" y="52241"/>
                  <a:pt x="1902941" y="81073"/>
                </a:cubicBezTo>
                <a:cubicBezTo>
                  <a:pt x="1734065" y="109905"/>
                  <a:pt x="1495168" y="192283"/>
                  <a:pt x="1495168" y="192283"/>
                </a:cubicBezTo>
                <a:cubicBezTo>
                  <a:pt x="1344828" y="233472"/>
                  <a:pt x="1250093" y="235532"/>
                  <a:pt x="1000898" y="328208"/>
                </a:cubicBezTo>
                <a:cubicBezTo>
                  <a:pt x="751703" y="420884"/>
                  <a:pt x="0" y="748337"/>
                  <a:pt x="0" y="748337"/>
                </a:cubicBezTo>
                <a:lnTo>
                  <a:pt x="0" y="748337"/>
                </a:lnTo>
              </a:path>
            </a:pathLst>
          </a:custGeom>
          <a:noFill/>
          <a:ln w="152400">
            <a:solidFill>
              <a:schemeClr val="tx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-12357" y="1544595"/>
            <a:ext cx="2693773" cy="1273211"/>
          </a:xfrm>
          <a:custGeom>
            <a:avLst/>
            <a:gdLst>
              <a:gd name="connsiteX0" fmla="*/ 2693773 w 2693773"/>
              <a:gd name="connsiteY0" fmla="*/ 1062681 h 1273211"/>
              <a:gd name="connsiteX1" fmla="*/ 2001795 w 2693773"/>
              <a:gd name="connsiteY1" fmla="*/ 1272746 h 1273211"/>
              <a:gd name="connsiteX2" fmla="*/ 1272746 w 2693773"/>
              <a:gd name="connsiteY2" fmla="*/ 1112108 h 1273211"/>
              <a:gd name="connsiteX3" fmla="*/ 1013254 w 2693773"/>
              <a:gd name="connsiteY3" fmla="*/ 877329 h 1273211"/>
              <a:gd name="connsiteX4" fmla="*/ 778476 w 2693773"/>
              <a:gd name="connsiteY4" fmla="*/ 753762 h 1273211"/>
              <a:gd name="connsiteX5" fmla="*/ 0 w 2693773"/>
              <a:gd name="connsiteY5" fmla="*/ 0 h 127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773" h="1273211">
                <a:moveTo>
                  <a:pt x="2693773" y="1062681"/>
                </a:moveTo>
                <a:cubicBezTo>
                  <a:pt x="2466203" y="1163594"/>
                  <a:pt x="2238633" y="1264508"/>
                  <a:pt x="2001795" y="1272746"/>
                </a:cubicBezTo>
                <a:cubicBezTo>
                  <a:pt x="1764957" y="1280984"/>
                  <a:pt x="1437503" y="1178011"/>
                  <a:pt x="1272746" y="1112108"/>
                </a:cubicBezTo>
                <a:cubicBezTo>
                  <a:pt x="1107989" y="1046205"/>
                  <a:pt x="1095632" y="937053"/>
                  <a:pt x="1013254" y="877329"/>
                </a:cubicBezTo>
                <a:cubicBezTo>
                  <a:pt x="930876" y="817605"/>
                  <a:pt x="947352" y="899983"/>
                  <a:pt x="778476" y="753762"/>
                </a:cubicBezTo>
                <a:cubicBezTo>
                  <a:pt x="609600" y="607541"/>
                  <a:pt x="304800" y="303770"/>
                  <a:pt x="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7668308" y="1560855"/>
            <a:ext cx="422627" cy="576356"/>
          </a:xfrm>
          <a:prstGeom prst="triangl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9629627">
            <a:off x="2605722" y="4683448"/>
            <a:ext cx="2520076" cy="638304"/>
          </a:xfrm>
          <a:custGeom>
            <a:avLst/>
            <a:gdLst>
              <a:gd name="connsiteX0" fmla="*/ 0 w 4557731"/>
              <a:gd name="connsiteY0" fmla="*/ 638304 h 638304"/>
              <a:gd name="connsiteX1" fmla="*/ 951470 w 4557731"/>
              <a:gd name="connsiteY1" fmla="*/ 181104 h 638304"/>
              <a:gd name="connsiteX2" fmla="*/ 1878227 w 4557731"/>
              <a:gd name="connsiteY2" fmla="*/ 8109 h 638304"/>
              <a:gd name="connsiteX3" fmla="*/ 3138616 w 4557731"/>
              <a:gd name="connsiteY3" fmla="*/ 45179 h 638304"/>
              <a:gd name="connsiteX4" fmla="*/ 4399006 w 4557731"/>
              <a:gd name="connsiteY4" fmla="*/ 193460 h 638304"/>
              <a:gd name="connsiteX5" fmla="*/ 4497860 w 4557731"/>
              <a:gd name="connsiteY5" fmla="*/ 181104 h 63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7731" h="638304">
                <a:moveTo>
                  <a:pt x="0" y="638304"/>
                </a:moveTo>
                <a:cubicBezTo>
                  <a:pt x="319216" y="462220"/>
                  <a:pt x="638432" y="286136"/>
                  <a:pt x="951470" y="181104"/>
                </a:cubicBezTo>
                <a:cubicBezTo>
                  <a:pt x="1264508" y="76072"/>
                  <a:pt x="1513703" y="30763"/>
                  <a:pt x="1878227" y="8109"/>
                </a:cubicBezTo>
                <a:cubicBezTo>
                  <a:pt x="2242751" y="-14545"/>
                  <a:pt x="2718486" y="14287"/>
                  <a:pt x="3138616" y="45179"/>
                </a:cubicBezTo>
                <a:cubicBezTo>
                  <a:pt x="3558746" y="76071"/>
                  <a:pt x="4172465" y="170806"/>
                  <a:pt x="4399006" y="193460"/>
                </a:cubicBezTo>
                <a:cubicBezTo>
                  <a:pt x="4625547" y="216114"/>
                  <a:pt x="4561703" y="198609"/>
                  <a:pt x="4497860" y="181104"/>
                </a:cubicBezTo>
              </a:path>
            </a:pathLst>
          </a:custGeom>
          <a:noFill/>
          <a:ln w="152400">
            <a:solidFill>
              <a:schemeClr val="tx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57200" y="5918886"/>
            <a:ext cx="2568928" cy="642552"/>
          </a:xfrm>
          <a:custGeom>
            <a:avLst/>
            <a:gdLst>
              <a:gd name="connsiteX0" fmla="*/ 0 w 2568928"/>
              <a:gd name="connsiteY0" fmla="*/ 642552 h 642552"/>
              <a:gd name="connsiteX1" fmla="*/ 1383957 w 2568928"/>
              <a:gd name="connsiteY1" fmla="*/ 531341 h 642552"/>
              <a:gd name="connsiteX2" fmla="*/ 2483708 w 2568928"/>
              <a:gd name="connsiteY2" fmla="*/ 49428 h 642552"/>
              <a:gd name="connsiteX3" fmla="*/ 2496065 w 2568928"/>
              <a:gd name="connsiteY3" fmla="*/ 12357 h 642552"/>
              <a:gd name="connsiteX4" fmla="*/ 2496065 w 2568928"/>
              <a:gd name="connsiteY4" fmla="*/ 0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928" h="642552">
                <a:moveTo>
                  <a:pt x="0" y="642552"/>
                </a:moveTo>
                <a:cubicBezTo>
                  <a:pt x="485003" y="636373"/>
                  <a:pt x="970006" y="630195"/>
                  <a:pt x="1383957" y="531341"/>
                </a:cubicBezTo>
                <a:cubicBezTo>
                  <a:pt x="1797908" y="432487"/>
                  <a:pt x="2298357" y="135925"/>
                  <a:pt x="2483708" y="49428"/>
                </a:cubicBezTo>
                <a:cubicBezTo>
                  <a:pt x="2669059" y="-37069"/>
                  <a:pt x="2494005" y="20595"/>
                  <a:pt x="2496065" y="12357"/>
                </a:cubicBezTo>
                <a:cubicBezTo>
                  <a:pt x="2498125" y="4119"/>
                  <a:pt x="2497095" y="2059"/>
                  <a:pt x="2496065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 rot="2261461">
            <a:off x="4869994" y="4286429"/>
            <a:ext cx="2807102" cy="833641"/>
          </a:xfrm>
          <a:custGeom>
            <a:avLst/>
            <a:gdLst>
              <a:gd name="connsiteX0" fmla="*/ 0 w 4557731"/>
              <a:gd name="connsiteY0" fmla="*/ 638304 h 638304"/>
              <a:gd name="connsiteX1" fmla="*/ 951470 w 4557731"/>
              <a:gd name="connsiteY1" fmla="*/ 181104 h 638304"/>
              <a:gd name="connsiteX2" fmla="*/ 1878227 w 4557731"/>
              <a:gd name="connsiteY2" fmla="*/ 8109 h 638304"/>
              <a:gd name="connsiteX3" fmla="*/ 3138616 w 4557731"/>
              <a:gd name="connsiteY3" fmla="*/ 45179 h 638304"/>
              <a:gd name="connsiteX4" fmla="*/ 4399006 w 4557731"/>
              <a:gd name="connsiteY4" fmla="*/ 193460 h 638304"/>
              <a:gd name="connsiteX5" fmla="*/ 4497860 w 4557731"/>
              <a:gd name="connsiteY5" fmla="*/ 181104 h 63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7731" h="638304">
                <a:moveTo>
                  <a:pt x="0" y="638304"/>
                </a:moveTo>
                <a:cubicBezTo>
                  <a:pt x="319216" y="462220"/>
                  <a:pt x="638432" y="286136"/>
                  <a:pt x="951470" y="181104"/>
                </a:cubicBezTo>
                <a:cubicBezTo>
                  <a:pt x="1264508" y="76072"/>
                  <a:pt x="1513703" y="30763"/>
                  <a:pt x="1878227" y="8109"/>
                </a:cubicBezTo>
                <a:cubicBezTo>
                  <a:pt x="2242751" y="-14545"/>
                  <a:pt x="2718486" y="14287"/>
                  <a:pt x="3138616" y="45179"/>
                </a:cubicBezTo>
                <a:cubicBezTo>
                  <a:pt x="3558746" y="76071"/>
                  <a:pt x="4172465" y="170806"/>
                  <a:pt x="4399006" y="193460"/>
                </a:cubicBezTo>
                <a:cubicBezTo>
                  <a:pt x="4625547" y="216114"/>
                  <a:pt x="4561703" y="198609"/>
                  <a:pt x="4497860" y="181104"/>
                </a:cubicBezTo>
              </a:path>
            </a:pathLst>
          </a:custGeom>
          <a:noFill/>
          <a:ln w="152400">
            <a:solidFill>
              <a:schemeClr val="tx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862470" y="3131306"/>
            <a:ext cx="648364" cy="1052470"/>
            <a:chOff x="2123729" y="4193553"/>
            <a:chExt cx="648364" cy="105247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123729" y="4193553"/>
              <a:ext cx="72008" cy="10524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5400000">
              <a:off x="2272601" y="4116689"/>
              <a:ext cx="422627" cy="576356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80112" y="4923095"/>
            <a:ext cx="648364" cy="1052470"/>
            <a:chOff x="2123729" y="4193553"/>
            <a:chExt cx="648364" cy="105247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23729" y="4193553"/>
              <a:ext cx="72008" cy="10524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hlinkClick r:id="rId2" action="ppaction://hlinksldjump"/>
            </p:cNvPr>
            <p:cNvSpPr/>
            <p:nvPr/>
          </p:nvSpPr>
          <p:spPr>
            <a:xfrm rot="5400000">
              <a:off x="2272601" y="4116689"/>
              <a:ext cx="422627" cy="576356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9">
            <a:off x="2216503" y="5596604"/>
            <a:ext cx="1619250" cy="781050"/>
          </a:xfrm>
          <a:prstGeom prst="rect">
            <a:avLst/>
          </a:prstGeom>
          <a:scene3d>
            <a:camera prst="orthographicFront">
              <a:rot lat="21599979" lon="21594000" rev="48"/>
            </a:camera>
            <a:lightRig rig="threePt" dir="t"/>
          </a:scene3d>
        </p:spPr>
      </p:pic>
      <p:sp>
        <p:nvSpPr>
          <p:cNvPr id="39" name="Равнобедренный треугольник 38"/>
          <p:cNvSpPr/>
          <p:nvPr/>
        </p:nvSpPr>
        <p:spPr>
          <a:xfrm rot="5400000">
            <a:off x="3138368" y="4846232"/>
            <a:ext cx="422627" cy="576356"/>
          </a:xfrm>
          <a:prstGeom prst="triangl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2650367" y="1568272"/>
            <a:ext cx="659489" cy="1052470"/>
            <a:chOff x="2123729" y="4193553"/>
            <a:chExt cx="659489" cy="105247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23729" y="4193553"/>
              <a:ext cx="72008" cy="10524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5400000">
              <a:off x="2283726" y="4131437"/>
              <a:ext cx="422627" cy="576356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rot="5400000">
            <a:off x="2794404" y="1513699"/>
            <a:ext cx="422627" cy="576356"/>
          </a:xfrm>
          <a:prstGeom prst="triangl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7455002" y="4396860"/>
            <a:ext cx="653585" cy="1052470"/>
            <a:chOff x="2123729" y="4193553"/>
            <a:chExt cx="653585" cy="105247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123729" y="4193553"/>
              <a:ext cx="72008" cy="10524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>
              <a:hlinkClick r:id="rId3" action="ppaction://hlinksldjump"/>
            </p:cNvPr>
            <p:cNvSpPr/>
            <p:nvPr/>
          </p:nvSpPr>
          <p:spPr>
            <a:xfrm rot="5400000">
              <a:off x="2277822" y="4116689"/>
              <a:ext cx="422627" cy="576356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Равнобедренный треугольник 40"/>
          <p:cNvSpPr/>
          <p:nvPr/>
        </p:nvSpPr>
        <p:spPr>
          <a:xfrm rot="5400000">
            <a:off x="7621179" y="4319997"/>
            <a:ext cx="422627" cy="576356"/>
          </a:xfrm>
          <a:prstGeom prst="triangl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5011342" y="3045934"/>
            <a:ext cx="422627" cy="576356"/>
          </a:xfrm>
          <a:prstGeom prst="triangl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9">
            <a:off x="99846" y="5851848"/>
            <a:ext cx="1619250" cy="781050"/>
          </a:xfrm>
          <a:prstGeom prst="rect">
            <a:avLst/>
          </a:prstGeom>
          <a:scene3d>
            <a:camera prst="orthographicFront">
              <a:rot lat="21599979" lon="21594000" rev="48"/>
            </a:camera>
            <a:lightRig rig="threePt" dir="t"/>
          </a:scene3d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9">
            <a:off x="4124853" y="3847016"/>
            <a:ext cx="1619250" cy="781050"/>
          </a:xfrm>
          <a:prstGeom prst="rect">
            <a:avLst/>
          </a:prstGeom>
          <a:scene3d>
            <a:camera prst="orthographicFront">
              <a:rot lat="21599979" lon="21594000" rev="48"/>
            </a:camera>
            <a:lightRig rig="threePt" dir="t"/>
          </a:scene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9">
            <a:off x="6787867" y="5060158"/>
            <a:ext cx="1619250" cy="781050"/>
          </a:xfrm>
          <a:prstGeom prst="rect">
            <a:avLst/>
          </a:prstGeom>
          <a:scene3d>
            <a:camera prst="orthographicFront">
              <a:rot lat="21599979" lon="21594000" rev="48"/>
            </a:camera>
            <a:lightRig rig="threePt" dir="t"/>
          </a:scene3d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9">
            <a:off x="6792904" y="2384022"/>
            <a:ext cx="1619250" cy="870946"/>
          </a:xfrm>
          <a:prstGeom prst="rect">
            <a:avLst/>
          </a:prstGeom>
          <a:scene3d>
            <a:camera prst="orthographicFront">
              <a:rot lat="7" lon="11393978" rev="21599906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1488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4166 L 0.02483 0.04745 C 0.04132 0.04745 0.06545 0.04421 0.09028 0.03773 C 0.11858 0.02893 0.14028 0.01875 0.15573 0.00925 L 0.22656 -0.04167 " pathEditMode="relative" rAng="-737485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44 L 0.02969 -0.10926 C 0.03733 -0.13079 0.05313 -0.15463 0.07275 -0.17616 C 0.09584 -0.2 0.11545 -0.21621 0.13351 -0.222 L 0.21632 -0.24931 " pathEditMode="relative" rAng="-2351057" ptsTypes="FffFF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9375 -0.00671 C 0.1132 -0.00787 0.1382 0.00093 0.16233 0.01667 C 0.18976 0.03495 0.2099 0.05556 0.22084 0.07755 L 0.27604 0.17963 " pathEditMode="relative" rAng="1573315" ptsTypes="FffFF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8421 -0.10857 C 0.10296 -0.13264 0.11094 -0.16644 0.10973 -0.20232 C 0.10868 -0.24237 0.09879 -0.27362 0.07952 -0.29653 L -0.00989 -0.40301 " pathEditMode="relative" rAng="-48736560" ptsTypes="FffFF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1967 L -0.14896 -0.11852 C -0.17812 -0.1412 -0.22153 -0.1544 -0.26684 -0.1544 C -0.3184 -0.1544 -0.35972 -0.1412 -0.38889 -0.11852 L -0.52795 -0.01967 " pathEditMode="relative" rAng="-10800000" ptsTypes="FffFF">
                                      <p:cBhvr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8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4" grpId="0"/>
      <p:bldP spid="42" grpId="0" animBg="1"/>
      <p:bldP spid="39" grpId="0" animBg="1"/>
      <p:bldP spid="43" grpId="0" animBg="1"/>
      <p:bldP spid="41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684"/>
            <a:ext cx="9144000" cy="707268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169969" y="6216660"/>
            <a:ext cx="360040" cy="360040"/>
            <a:chOff x="2411760" y="1844824"/>
            <a:chExt cx="360040" cy="360040"/>
          </a:xfrm>
        </p:grpSpPr>
        <p:sp>
          <p:nvSpPr>
            <p:cNvPr id="18" name="Овал 17"/>
            <p:cNvSpPr/>
            <p:nvPr/>
          </p:nvSpPr>
          <p:spPr>
            <a:xfrm>
              <a:off x="2411760" y="1844824"/>
              <a:ext cx="360040" cy="36004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glow rad="2286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465780" y="1895516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47957" y="5802759"/>
            <a:ext cx="360040" cy="360040"/>
            <a:chOff x="2411760" y="1844824"/>
            <a:chExt cx="360040" cy="360040"/>
          </a:xfrm>
        </p:grpSpPr>
        <p:sp>
          <p:nvSpPr>
            <p:cNvPr id="23" name="Овал 22"/>
            <p:cNvSpPr/>
            <p:nvPr/>
          </p:nvSpPr>
          <p:spPr>
            <a:xfrm>
              <a:off x="2411760" y="1844824"/>
              <a:ext cx="360040" cy="36004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glow rad="2286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465780" y="1895516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191521" y="5738237"/>
            <a:ext cx="360040" cy="360040"/>
            <a:chOff x="2411760" y="1844824"/>
            <a:chExt cx="360040" cy="360040"/>
          </a:xfrm>
        </p:grpSpPr>
        <p:sp>
          <p:nvSpPr>
            <p:cNvPr id="26" name="Овал 25"/>
            <p:cNvSpPr/>
            <p:nvPr/>
          </p:nvSpPr>
          <p:spPr>
            <a:xfrm>
              <a:off x="2411760" y="1844824"/>
              <a:ext cx="360040" cy="36004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glow rad="2286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465780" y="1895516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132897" y="1659456"/>
            <a:ext cx="360040" cy="360040"/>
            <a:chOff x="2411760" y="1844824"/>
            <a:chExt cx="360040" cy="360040"/>
          </a:xfrm>
        </p:grpSpPr>
        <p:sp>
          <p:nvSpPr>
            <p:cNvPr id="29" name="Овал 28"/>
            <p:cNvSpPr/>
            <p:nvPr/>
          </p:nvSpPr>
          <p:spPr>
            <a:xfrm>
              <a:off x="2411760" y="1844824"/>
              <a:ext cx="360040" cy="36004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glow rad="2286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465780" y="1895516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191454" y="1150054"/>
            <a:ext cx="360040" cy="360040"/>
            <a:chOff x="2411760" y="1844824"/>
            <a:chExt cx="360040" cy="360040"/>
          </a:xfrm>
        </p:grpSpPr>
        <p:sp>
          <p:nvSpPr>
            <p:cNvPr id="32" name="Овал 31"/>
            <p:cNvSpPr/>
            <p:nvPr/>
          </p:nvSpPr>
          <p:spPr>
            <a:xfrm>
              <a:off x="2411760" y="1844824"/>
              <a:ext cx="360040" cy="36004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glow rad="2286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65780" y="1895516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301977" y="1710148"/>
            <a:ext cx="360040" cy="360040"/>
            <a:chOff x="2411760" y="1844824"/>
            <a:chExt cx="360040" cy="360040"/>
          </a:xfrm>
        </p:grpSpPr>
        <p:sp>
          <p:nvSpPr>
            <p:cNvPr id="35" name="Овал 34"/>
            <p:cNvSpPr/>
            <p:nvPr/>
          </p:nvSpPr>
          <p:spPr>
            <a:xfrm>
              <a:off x="2411760" y="1844824"/>
              <a:ext cx="360040" cy="36004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glow rad="2286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465780" y="1895516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663316" y="3706180"/>
            <a:ext cx="360040" cy="360040"/>
            <a:chOff x="2411760" y="1844824"/>
            <a:chExt cx="360040" cy="360040"/>
          </a:xfrm>
        </p:grpSpPr>
        <p:sp>
          <p:nvSpPr>
            <p:cNvPr id="41" name="Овал 40"/>
            <p:cNvSpPr/>
            <p:nvPr/>
          </p:nvSpPr>
          <p:spPr>
            <a:xfrm>
              <a:off x="2411760" y="1844824"/>
              <a:ext cx="360040" cy="36004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glow rad="2286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465780" y="1895516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749043" y="3747003"/>
            <a:ext cx="360040" cy="360040"/>
            <a:chOff x="2411760" y="1844824"/>
            <a:chExt cx="360040" cy="360040"/>
          </a:xfrm>
        </p:grpSpPr>
        <p:sp>
          <p:nvSpPr>
            <p:cNvPr id="44" name="Овал 43"/>
            <p:cNvSpPr/>
            <p:nvPr/>
          </p:nvSpPr>
          <p:spPr>
            <a:xfrm>
              <a:off x="2411760" y="1844824"/>
              <a:ext cx="360040" cy="36004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glow rad="2286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465780" y="1895516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009989" y="1546200"/>
            <a:ext cx="4680000" cy="4680000"/>
            <a:chOff x="1891682" y="1196752"/>
            <a:chExt cx="5409781" cy="5400000"/>
          </a:xfrm>
        </p:grpSpPr>
        <p:sp>
          <p:nvSpPr>
            <p:cNvPr id="46" name="4-конечная звезда 45"/>
            <p:cNvSpPr/>
            <p:nvPr/>
          </p:nvSpPr>
          <p:spPr>
            <a:xfrm>
              <a:off x="1891682" y="1196752"/>
              <a:ext cx="5400000" cy="5400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16200000">
              <a:off x="3019517" y="2304203"/>
              <a:ext cx="2689448" cy="474545"/>
            </a:xfrm>
            <a:prstGeom prst="triangle">
              <a:avLst>
                <a:gd name="adj" fmla="val 17846"/>
              </a:avLst>
            </a:prstGeom>
            <a:solidFill>
              <a:srgbClr val="33CC33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Равнобедренный треугольник 56"/>
            <p:cNvSpPr/>
            <p:nvPr/>
          </p:nvSpPr>
          <p:spPr>
            <a:xfrm rot="5400000">
              <a:off x="3495704" y="4995297"/>
              <a:ext cx="2689448" cy="471255"/>
            </a:xfrm>
            <a:prstGeom prst="triangle">
              <a:avLst>
                <a:gd name="adj" fmla="val 17846"/>
              </a:avLst>
            </a:prstGeom>
            <a:solidFill>
              <a:srgbClr val="33CC33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 rot="10800000">
              <a:off x="1902234" y="3896752"/>
              <a:ext cx="2689448" cy="474545"/>
            </a:xfrm>
            <a:prstGeom prst="triangle">
              <a:avLst>
                <a:gd name="adj" fmla="val 17846"/>
              </a:avLst>
            </a:prstGeom>
            <a:solidFill>
              <a:srgbClr val="33CC33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>
              <a:off x="4612015" y="3429000"/>
              <a:ext cx="2689448" cy="474545"/>
            </a:xfrm>
            <a:prstGeom prst="triangle">
              <a:avLst>
                <a:gd name="adj" fmla="val 17846"/>
              </a:avLst>
            </a:prstGeom>
            <a:solidFill>
              <a:srgbClr val="33CC33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18903127">
            <a:off x="1654265" y="1192087"/>
            <a:ext cx="5400000" cy="5400000"/>
            <a:chOff x="1891682" y="1196752"/>
            <a:chExt cx="5409781" cy="5400000"/>
          </a:xfrm>
        </p:grpSpPr>
        <p:sp>
          <p:nvSpPr>
            <p:cNvPr id="63" name="4-конечная звезда 62"/>
            <p:cNvSpPr/>
            <p:nvPr/>
          </p:nvSpPr>
          <p:spPr>
            <a:xfrm>
              <a:off x="1891682" y="1196752"/>
              <a:ext cx="5400000" cy="5400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Равнобедренный треугольник 63"/>
            <p:cNvSpPr/>
            <p:nvPr/>
          </p:nvSpPr>
          <p:spPr>
            <a:xfrm rot="16200000">
              <a:off x="3019517" y="2304203"/>
              <a:ext cx="2689448" cy="474545"/>
            </a:xfrm>
            <a:prstGeom prst="triangle">
              <a:avLst>
                <a:gd name="adj" fmla="val 17846"/>
              </a:avLst>
            </a:prstGeom>
            <a:solidFill>
              <a:srgbClr val="33CC33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rot="5400000">
              <a:off x="3495704" y="4995297"/>
              <a:ext cx="2689448" cy="471255"/>
            </a:xfrm>
            <a:prstGeom prst="triangle">
              <a:avLst>
                <a:gd name="adj" fmla="val 17846"/>
              </a:avLst>
            </a:prstGeom>
            <a:solidFill>
              <a:srgbClr val="33CC33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 rot="10800000">
              <a:off x="1902234" y="3896752"/>
              <a:ext cx="2689448" cy="474545"/>
            </a:xfrm>
            <a:prstGeom prst="triangle">
              <a:avLst>
                <a:gd name="adj" fmla="val 17846"/>
              </a:avLst>
            </a:prstGeom>
            <a:solidFill>
              <a:srgbClr val="33CC33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4612015" y="3429000"/>
              <a:ext cx="2689448" cy="474545"/>
            </a:xfrm>
            <a:prstGeom prst="triangle">
              <a:avLst>
                <a:gd name="adj" fmla="val 17846"/>
              </a:avLst>
            </a:prstGeom>
            <a:solidFill>
              <a:srgbClr val="33CC33"/>
            </a:solidFill>
            <a:ln>
              <a:solidFill>
                <a:schemeClr val="tx1"/>
              </a:solidFill>
            </a:ln>
            <a:effectLst>
              <a:glow rad="139700">
                <a:srgbClr val="FFFF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2221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220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урока: Глагол</vt:lpstr>
      <vt:lpstr>Слайд 2</vt:lpstr>
      <vt:lpstr>Слайд 3</vt:lpstr>
      <vt:lpstr>музей им. П.И. Багратиона</vt:lpstr>
      <vt:lpstr>храмы г. Волковыска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«Глагол»</dc:title>
  <cp:lastModifiedBy>Хозяин</cp:lastModifiedBy>
  <cp:revision>71</cp:revision>
  <dcterms:modified xsi:type="dcterms:W3CDTF">2017-04-14T14:08:21Z</dcterms:modified>
</cp:coreProperties>
</file>